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55" d="100"/>
          <a:sy n="55" d="100"/>
        </p:scale>
        <p:origin x="-25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E:\WEB\IMAGES\OBJECTS\SCI_TECH\QGL50068.JPG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1" t="8888" r="11111" b="2222"/>
          <a:stretch>
            <a:fillRect/>
          </a:stretch>
        </p:blipFill>
        <p:spPr bwMode="auto">
          <a:xfrm>
            <a:off x="0" y="762000"/>
            <a:ext cx="54102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0" y="457200"/>
            <a:ext cx="3657600" cy="3886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0" y="4572000"/>
            <a:ext cx="35814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101C600-B438-4125-A011-2295A315A0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F75C6-55A8-49AE-9237-745C9AAA8C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6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34EDD-3D18-4FB9-AA8D-778257BFB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C33A9-A038-48BE-8CF4-0D30FF44F8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6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BE6B4-C6B0-4865-B5BA-D13F37E2F2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6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984A8-787D-4E66-9BD5-5630353E34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F0CF9-E55A-42DD-97F7-D2F44F811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9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B27C4-A54D-4569-B9F3-C590C87AFE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2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DCBB0-4EC2-4D03-AB01-61EA63A941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0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8D0AB-C76E-498A-8FEB-B0D8EEF92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3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0AFEE-F305-4A04-935F-93B320F412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2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:\WEB\IMAGES\OBJECTS\SCI_TECH\QGL50068.JPG"/>
          <p:cNvPicPr>
            <a:picLocks noChangeAspect="1" noChangeArrowheads="1"/>
          </p:cNvPicPr>
          <p:nvPr/>
        </p:nvPicPr>
        <p:blipFill>
          <a:blip r:embed="rId1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1" t="8888" r="11111" b="2222"/>
          <a:stretch>
            <a:fillRect/>
          </a:stretch>
        </p:blipFill>
        <p:spPr bwMode="auto">
          <a:xfrm>
            <a:off x="7115175" y="4572000"/>
            <a:ext cx="20288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D1C915-5AB4-40D7-ABE8-264B88DCC3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Multi-paragraph </a:t>
            </a:r>
            <a:r>
              <a:rPr lang="en-US" dirty="0" smtClean="0"/>
              <a:t>Essay Terminology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i="1" dirty="0" smtClean="0"/>
              <a:t>English </a:t>
            </a:r>
            <a:endParaRPr lang="en-US" sz="36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b="1" dirty="0"/>
              <a:t>t</a:t>
            </a:r>
            <a:r>
              <a:rPr lang="en-US" b="1" dirty="0" smtClean="0"/>
              <a:t>opic sentence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first sentence in a body paragraph  </a:t>
            </a:r>
          </a:p>
          <a:p>
            <a:endParaRPr lang="en-US" dirty="0"/>
          </a:p>
          <a:p>
            <a:r>
              <a:rPr lang="en-US" dirty="0" smtClean="0"/>
              <a:t>This must have a </a:t>
            </a:r>
            <a:r>
              <a:rPr lang="en-US" b="1" dirty="0" smtClean="0"/>
              <a:t>SUBJECT</a:t>
            </a:r>
            <a:r>
              <a:rPr lang="en-US" b="1" u="sng" dirty="0" smtClean="0"/>
              <a:t> </a:t>
            </a:r>
            <a:r>
              <a:rPr lang="en-US" u="sng" dirty="0" smtClean="0"/>
              <a:t>and </a:t>
            </a:r>
            <a:r>
              <a:rPr lang="en-US" b="1" dirty="0" smtClean="0"/>
              <a:t>OPINION </a:t>
            </a:r>
            <a:r>
              <a:rPr lang="en-US" dirty="0" smtClean="0"/>
              <a:t>for the paragraph.  </a:t>
            </a:r>
          </a:p>
          <a:p>
            <a:endParaRPr lang="en-US" dirty="0"/>
          </a:p>
          <a:p>
            <a:r>
              <a:rPr lang="en-US" dirty="0" smtClean="0"/>
              <a:t>It does the same thing for a body paragraph that the thesis does for the whole essay.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7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</a:t>
            </a:r>
            <a:r>
              <a:rPr lang="en-US" b="1" dirty="0" smtClean="0"/>
              <a:t>irst draft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first version of your essay </a:t>
            </a:r>
            <a:r>
              <a:rPr lang="en-US" i="1" dirty="0" smtClean="0"/>
              <a:t>(also called the rough draft)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1002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</a:t>
            </a:r>
            <a:r>
              <a:rPr lang="en-US" b="1" dirty="0" smtClean="0"/>
              <a:t>inal draft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final version of your essay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16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chunk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smallest unified group of thoughts that you can write.  </a:t>
            </a:r>
          </a:p>
          <a:p>
            <a:endParaRPr lang="en-US" dirty="0"/>
          </a:p>
          <a:p>
            <a:r>
              <a:rPr lang="en-US" dirty="0" smtClean="0"/>
              <a:t>A typical chunk includes </a:t>
            </a:r>
            <a:r>
              <a:rPr lang="en-US" b="1" dirty="0" smtClean="0"/>
              <a:t>1</a:t>
            </a:r>
            <a:r>
              <a:rPr lang="en-US" dirty="0" smtClean="0"/>
              <a:t> sentence of evidence </a:t>
            </a:r>
            <a:r>
              <a:rPr lang="en-US" b="1" dirty="0" smtClean="0"/>
              <a:t>(E) </a:t>
            </a:r>
            <a:r>
              <a:rPr lang="en-US" dirty="0" smtClean="0"/>
              <a:t>and </a:t>
            </a:r>
            <a:r>
              <a:rPr lang="en-US" b="1" dirty="0" smtClean="0"/>
              <a:t>2</a:t>
            </a:r>
            <a:r>
              <a:rPr lang="en-US" dirty="0" smtClean="0"/>
              <a:t> sentences of commentary </a:t>
            </a:r>
            <a:r>
              <a:rPr lang="en-US" b="1" dirty="0" smtClean="0"/>
              <a:t>(CM).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650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ratio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ratio of </a:t>
            </a:r>
            <a:r>
              <a:rPr lang="en-US" b="1" dirty="0" smtClean="0"/>
              <a:t>1</a:t>
            </a:r>
            <a:r>
              <a:rPr lang="en-US" dirty="0" smtClean="0"/>
              <a:t> part evidence </a:t>
            </a:r>
            <a:r>
              <a:rPr lang="en-US" b="1" dirty="0" smtClean="0"/>
              <a:t>(E) </a:t>
            </a:r>
            <a:r>
              <a:rPr lang="en-US" dirty="0" smtClean="0"/>
              <a:t>to </a:t>
            </a:r>
            <a:r>
              <a:rPr lang="en-US" b="1" dirty="0" smtClean="0"/>
              <a:t>2</a:t>
            </a:r>
            <a:r>
              <a:rPr lang="en-US" dirty="0" smtClean="0"/>
              <a:t> parts commentary </a:t>
            </a:r>
            <a:r>
              <a:rPr lang="en-US" b="1" dirty="0" smtClean="0"/>
              <a:t>(CM)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010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219200"/>
          </a:xfrm>
        </p:spPr>
        <p:txBody>
          <a:bodyPr/>
          <a:lstStyle/>
          <a:p>
            <a:r>
              <a:rPr lang="en-US" b="1" dirty="0" smtClean="0"/>
              <a:t>What does an effective writer need to consider?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Topic and opinion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Purpose and audience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Brainstorming techniques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Citing sources (MLA most common)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Editing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Revising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Assessment </a:t>
            </a:r>
          </a:p>
        </p:txBody>
      </p:sp>
    </p:spTree>
    <p:extLst>
      <p:ext uri="{BB962C8B-B14F-4D97-AF65-F5344CB8AC3E}">
        <p14:creationId xmlns:p14="http://schemas.microsoft.com/office/powerpoint/2010/main" val="275285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piece of writing that gives your thoughts (commentary) about a subject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600200"/>
          </a:xfrm>
        </p:spPr>
        <p:txBody>
          <a:bodyPr/>
          <a:lstStyle/>
          <a:p>
            <a:r>
              <a:rPr lang="en-US" b="1" dirty="0"/>
              <a:t>i</a:t>
            </a:r>
            <a:r>
              <a:rPr lang="en-US" b="1" dirty="0" smtClean="0"/>
              <a:t>ntroduction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i="1" dirty="0" smtClean="0"/>
              <a:t>(also called the introductory paragraph)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first paragraph in an essay  </a:t>
            </a:r>
          </a:p>
          <a:p>
            <a:endParaRPr lang="en-US" dirty="0"/>
          </a:p>
          <a:p>
            <a:r>
              <a:rPr lang="en-US" dirty="0" smtClean="0"/>
              <a:t>It grabs the reader’s attention and introduces the thesis.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7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</a:t>
            </a:r>
            <a:r>
              <a:rPr lang="en-US" b="1" dirty="0" smtClean="0"/>
              <a:t>ody paragraph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middle paragraph in an essay  </a:t>
            </a:r>
          </a:p>
          <a:p>
            <a:endParaRPr lang="en-US" dirty="0"/>
          </a:p>
          <a:p>
            <a:r>
              <a:rPr lang="en-US" dirty="0" smtClean="0"/>
              <a:t>It develops a point you want to make that supports your thesis.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6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r>
              <a:rPr lang="en-US" sz="4000" b="1" dirty="0"/>
              <a:t>c</a:t>
            </a:r>
            <a:r>
              <a:rPr lang="en-US" sz="4000" b="1" dirty="0" smtClean="0"/>
              <a:t>onclusion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400" i="1" dirty="0" smtClean="0"/>
              <a:t>(also called the concluding paragraph)</a:t>
            </a:r>
            <a:endParaRPr lang="en-US" sz="3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r>
              <a:rPr lang="en-US" sz="2800" dirty="0"/>
              <a:t>t</a:t>
            </a:r>
            <a:r>
              <a:rPr lang="en-US" sz="2800" dirty="0" smtClean="0"/>
              <a:t>he last paragraph in your essay  </a:t>
            </a:r>
          </a:p>
          <a:p>
            <a:endParaRPr lang="en-US" sz="2800" dirty="0"/>
          </a:p>
          <a:p>
            <a:r>
              <a:rPr lang="en-US" sz="2800" dirty="0" smtClean="0"/>
              <a:t>It may sum up your ideas, reflect on what you said in your essay, or say more commentary about your subject.</a:t>
            </a:r>
          </a:p>
          <a:p>
            <a:endParaRPr lang="en-US" sz="2800" dirty="0"/>
          </a:p>
          <a:p>
            <a:r>
              <a:rPr lang="en-US" sz="2800" dirty="0" smtClean="0"/>
              <a:t>Your conclusion is </a:t>
            </a:r>
            <a:r>
              <a:rPr lang="en-US" sz="2800" b="1" dirty="0" smtClean="0"/>
              <a:t>ALL COMMENTARY </a:t>
            </a:r>
            <a:r>
              <a:rPr lang="en-US" sz="2800" dirty="0" smtClean="0"/>
              <a:t>and </a:t>
            </a:r>
            <a:r>
              <a:rPr lang="en-US" sz="2800" b="1" u="sng" dirty="0" smtClean="0"/>
              <a:t>does not repeat key words</a:t>
            </a:r>
            <a:r>
              <a:rPr lang="en-US" sz="2800" b="1" dirty="0" smtClean="0"/>
              <a:t> </a:t>
            </a:r>
            <a:r>
              <a:rPr lang="en-US" sz="2800" dirty="0" smtClean="0"/>
              <a:t>from your paper and especially from your thesis and introductory paragraphs.  It gives a finished feeling to your essay.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064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sentence with a </a:t>
            </a:r>
            <a:r>
              <a:rPr lang="en-US" b="1" dirty="0" smtClean="0"/>
              <a:t>SUBJECT</a:t>
            </a:r>
            <a:r>
              <a:rPr lang="en-US" dirty="0" smtClean="0"/>
              <a:t> and an </a:t>
            </a:r>
            <a:r>
              <a:rPr lang="en-US" b="1" dirty="0" smtClean="0"/>
              <a:t>OPINION</a:t>
            </a:r>
            <a:r>
              <a:rPr lang="en-US" dirty="0" smtClean="0"/>
              <a:t> </a:t>
            </a:r>
            <a:r>
              <a:rPr lang="en-US" i="1" dirty="0" smtClean="0"/>
              <a:t>(also called commentary)  </a:t>
            </a:r>
          </a:p>
          <a:p>
            <a:endParaRPr lang="en-US" i="1" dirty="0"/>
          </a:p>
          <a:p>
            <a:r>
              <a:rPr lang="en-US" dirty="0" smtClean="0"/>
              <a:t>This comes somewhere in your introductory paragraph and most often at the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4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re-writing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the process of getting your evidence down on paper before you organize your essay into paragraphs  </a:t>
            </a:r>
          </a:p>
          <a:p>
            <a:endParaRPr lang="en-US" dirty="0"/>
          </a:p>
          <a:p>
            <a:r>
              <a:rPr lang="en-US" dirty="0" smtClean="0"/>
              <a:t>You can use any or all of the following: bubble clusters, outlines, line clustering, or columns.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</a:t>
            </a:r>
            <a:r>
              <a:rPr lang="en-US" b="1" dirty="0" smtClean="0"/>
              <a:t>vidence (E)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pecific details that support your </a:t>
            </a:r>
            <a:r>
              <a:rPr lang="en-US" b="1" dirty="0" smtClean="0"/>
              <a:t>TS </a:t>
            </a:r>
          </a:p>
          <a:p>
            <a:endParaRPr lang="en-US" b="1" dirty="0"/>
          </a:p>
          <a:p>
            <a:r>
              <a:rPr lang="en-US" dirty="0" smtClean="0"/>
              <a:t>Synonyms for evidence are:  facts, specific examples, concrete detail, descriptions, illustrations, quotations, paraphrasing, examples, or plot references.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0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</a:t>
            </a:r>
            <a:r>
              <a:rPr lang="en-US" b="1" dirty="0" smtClean="0"/>
              <a:t>ommentary (CM)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</a:t>
            </a:r>
            <a:r>
              <a:rPr lang="en-US" dirty="0" smtClean="0"/>
              <a:t>our opinion or comment about your evidence that supports your </a:t>
            </a:r>
            <a:r>
              <a:rPr lang="en-US" b="1" dirty="0" smtClean="0"/>
              <a:t>TS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Synonyms are:  opinion, insight, analysis, interpretation, inference, personal response, feelings, evaluation, and reflection.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9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aking a Presentation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Making a Presentation</Template>
  <TotalTime>373</TotalTime>
  <Words>399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Making a Presentation</vt:lpstr>
      <vt:lpstr>Multi-paragraph Essay Terminology</vt:lpstr>
      <vt:lpstr>essay</vt:lpstr>
      <vt:lpstr>introduction  (also called the introductory paragraph)</vt:lpstr>
      <vt:lpstr>body paragraph</vt:lpstr>
      <vt:lpstr>conclusion  (also called the concluding paragraph)</vt:lpstr>
      <vt:lpstr>thesis</vt:lpstr>
      <vt:lpstr>pre-writing</vt:lpstr>
      <vt:lpstr>evidence (E)</vt:lpstr>
      <vt:lpstr>commentary (CM)</vt:lpstr>
      <vt:lpstr>topic sentence</vt:lpstr>
      <vt:lpstr>first draft</vt:lpstr>
      <vt:lpstr>final draft</vt:lpstr>
      <vt:lpstr>chunk</vt:lpstr>
      <vt:lpstr>ratio</vt:lpstr>
      <vt:lpstr>What does an effective writer need to consider?</vt:lpstr>
    </vt:vector>
  </TitlesOfParts>
  <Company>Chico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Multi-paragraph Essay Terminology</dc:title>
  <dc:creator>Jenn Flory</dc:creator>
  <cp:lastModifiedBy>Jenn Flory</cp:lastModifiedBy>
  <cp:revision>15</cp:revision>
  <dcterms:created xsi:type="dcterms:W3CDTF">2012-08-20T18:06:59Z</dcterms:created>
  <dcterms:modified xsi:type="dcterms:W3CDTF">2013-08-16T23:41:08Z</dcterms:modified>
</cp:coreProperties>
</file>